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70" r:id="rId3"/>
    <p:sldId id="268" r:id="rId4"/>
    <p:sldId id="466" r:id="rId5"/>
    <p:sldId id="467" r:id="rId6"/>
    <p:sldId id="465" r:id="rId7"/>
    <p:sldId id="484" r:id="rId8"/>
    <p:sldId id="485" r:id="rId9"/>
    <p:sldId id="410" r:id="rId10"/>
    <p:sldId id="468" r:id="rId11"/>
    <p:sldId id="469" r:id="rId12"/>
    <p:sldId id="483" r:id="rId13"/>
    <p:sldId id="470" r:id="rId14"/>
    <p:sldId id="478" r:id="rId15"/>
    <p:sldId id="471" r:id="rId16"/>
    <p:sldId id="477" r:id="rId17"/>
    <p:sldId id="486" r:id="rId18"/>
    <p:sldId id="472" r:id="rId19"/>
    <p:sldId id="487" r:id="rId20"/>
    <p:sldId id="473" r:id="rId21"/>
    <p:sldId id="495" r:id="rId22"/>
    <p:sldId id="496" r:id="rId23"/>
    <p:sldId id="497" r:id="rId24"/>
    <p:sldId id="488" r:id="rId25"/>
    <p:sldId id="489" r:id="rId26"/>
    <p:sldId id="474" r:id="rId27"/>
    <p:sldId id="490" r:id="rId28"/>
    <p:sldId id="491" r:id="rId29"/>
    <p:sldId id="475" r:id="rId30"/>
    <p:sldId id="476" r:id="rId31"/>
    <p:sldId id="479" r:id="rId32"/>
    <p:sldId id="480" r:id="rId33"/>
    <p:sldId id="482" r:id="rId34"/>
    <p:sldId id="481" r:id="rId35"/>
    <p:sldId id="492" r:id="rId36"/>
    <p:sldId id="494" r:id="rId37"/>
    <p:sldId id="49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AAF00"/>
    <a:srgbClr val="FAB000"/>
    <a:srgbClr val="675642"/>
    <a:srgbClr val="A50021"/>
    <a:srgbClr val="000000"/>
    <a:srgbClr val="6F5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3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6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93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7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2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0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2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3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3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5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7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5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4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54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75154-5ADD-4435-A576-7E928CDBB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6897" y="35791"/>
            <a:ext cx="9144000" cy="1641490"/>
          </a:xfrm>
        </p:spPr>
        <p:txBody>
          <a:bodyPr>
            <a:noAutofit/>
          </a:bodyPr>
          <a:lstStyle/>
          <a:p>
            <a:r>
              <a:rPr lang="pl-PL" sz="96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APOKALIPSA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50AA65-011A-4DDC-B95A-0AB0B5705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6897" y="1307310"/>
            <a:ext cx="9144000" cy="754025"/>
          </a:xfrm>
        </p:spPr>
        <p:txBody>
          <a:bodyPr>
            <a:normAutofit/>
          </a:bodyPr>
          <a:lstStyle/>
          <a:p>
            <a:r>
              <a:rPr lang="pl-PL" sz="3600" dirty="0"/>
              <a:t>KSIĘGA NADZIEI</a:t>
            </a:r>
          </a:p>
        </p:txBody>
      </p:sp>
      <p:pic>
        <p:nvPicPr>
          <p:cNvPr id="1026" name="Picture 2" descr="Obraz moÅ¼e zawieraÄ: co najmniej jedna osoba, przyroda i na zewnÄtrz">
            <a:extLst>
              <a:ext uri="{FF2B5EF4-FFF2-40B4-BE49-F238E27FC236}">
                <a16:creationId xmlns:a16="http://schemas.microsoft.com/office/drawing/2014/main" id="{09C6FB59-8AAD-4EED-8E41-4AD7E9B1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12192000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9AD2CBB-10B6-4618-A39F-B784FDD1A7F2}"/>
              </a:ext>
            </a:extLst>
          </p:cNvPr>
          <p:cNvSpPr/>
          <p:nvPr/>
        </p:nvSpPr>
        <p:spPr>
          <a:xfrm>
            <a:off x="6853806" y="5184397"/>
            <a:ext cx="2860645" cy="436228"/>
          </a:xfrm>
          <a:prstGeom prst="rect">
            <a:avLst/>
          </a:prstGeom>
          <a:solidFill>
            <a:srgbClr val="FAB000"/>
          </a:solidFill>
          <a:ln>
            <a:solidFill>
              <a:srgbClr val="FA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351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</a:rPr>
              <a:t>Zwycięskie 144 tys. (zob. </a:t>
            </a:r>
            <a:r>
              <a:rPr lang="pl-PL" sz="4400" b="1" dirty="0" err="1">
                <a:solidFill>
                  <a:srgbClr val="FAAF00"/>
                </a:solidFill>
              </a:rPr>
              <a:t>Ap</a:t>
            </a:r>
            <a:r>
              <a:rPr lang="pl-PL" sz="4400" b="1" dirty="0">
                <a:solidFill>
                  <a:srgbClr val="FAAF00"/>
                </a:solidFill>
              </a:rPr>
              <a:t> 14,1-5)</a:t>
            </a:r>
            <a:endParaRPr lang="pl-PL" sz="4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 fontScale="92500"/>
          </a:bodyPr>
          <a:lstStyle/>
          <a:p>
            <a:r>
              <a:rPr lang="pl-PL" dirty="0">
                <a:solidFill>
                  <a:schemeClr val="tx1"/>
                </a:solidFill>
              </a:rPr>
              <a:t>Ta grupa świętych jest tożsama z wymienioną w 7. rozdziale Apokalipsy Jana.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Ich liczba jest symboliczna </a:t>
            </a:r>
            <a:r>
              <a:rPr lang="pl-PL" dirty="0">
                <a:solidFill>
                  <a:schemeClr val="tx1"/>
                </a:solidFill>
              </a:rPr>
              <a:t>— oznacza całość ludu Bożego w czasie końca. </a:t>
            </a:r>
          </a:p>
          <a:p>
            <a:r>
              <a:rPr lang="pl-PL" dirty="0">
                <a:solidFill>
                  <a:schemeClr val="tx1"/>
                </a:solidFill>
              </a:rPr>
              <a:t>Teraz stoją na górze Syjon. W czasach starotestamentowych góra Syjon oznaczała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ośrodek Bożego panowania na ziemi </a:t>
            </a:r>
            <a:r>
              <a:rPr lang="pl-PL" dirty="0">
                <a:solidFill>
                  <a:schemeClr val="tx1"/>
                </a:solidFill>
              </a:rPr>
              <a:t>(zob. </a:t>
            </a:r>
            <a:r>
              <a:rPr lang="pl-PL" dirty="0" err="1">
                <a:solidFill>
                  <a:schemeClr val="tx1"/>
                </a:solidFill>
              </a:rPr>
              <a:t>Ps</a:t>
            </a:r>
            <a:r>
              <a:rPr lang="pl-PL" dirty="0">
                <a:solidFill>
                  <a:schemeClr val="tx1"/>
                </a:solidFill>
              </a:rPr>
              <a:t> 48,2-4; Mi 4,7). Jest to miejsce, w którym lud Boży jest bezpieczny i już nic mu nie grozi ze strony wrogów. </a:t>
            </a:r>
          </a:p>
          <a:p>
            <a:r>
              <a:rPr lang="pl-PL" dirty="0">
                <a:solidFill>
                  <a:schemeClr val="tx1"/>
                </a:solidFill>
              </a:rPr>
              <a:t>Jan słyszy, że śpiewają „nową pieśń” (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14,3). Jest to pieśń wybawienia śpiewana przez Izraelitów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po przejściu przez Morze Czerwone </a:t>
            </a:r>
            <a:r>
              <a:rPr lang="pl-PL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(zob. 15. rozdział Księgi Wyjścia ). </a:t>
            </a:r>
            <a:r>
              <a:rPr lang="pl-PL" dirty="0">
                <a:solidFill>
                  <a:schemeClr val="tx1"/>
                </a:solidFill>
              </a:rPr>
              <a:t>Zostanie ona zaśpiewana jeszcze raz przez tych, którzy przeszli przez ostateczny kryzys 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15,3). </a:t>
            </a:r>
          </a:p>
          <a:p>
            <a:r>
              <a:rPr lang="pl-PL" dirty="0">
                <a:solidFill>
                  <a:schemeClr val="tx1"/>
                </a:solidFill>
              </a:rPr>
              <a:t>Wymienione są niektóre cechy 144 tys. Po pierwsze są oni czyści, gdyż nie skalali się z kobietami. Oczywiście należy to rozumieć metaforycznie.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Cudzołóstwo w Biblii jest stale symbolem niewierności wobec Boga.</a:t>
            </a:r>
          </a:p>
        </p:txBody>
      </p:sp>
    </p:spTree>
    <p:extLst>
      <p:ext uri="{BB962C8B-B14F-4D97-AF65-F5344CB8AC3E}">
        <p14:creationId xmlns:p14="http://schemas.microsoft.com/office/powerpoint/2010/main" val="11453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</a:rPr>
              <a:t>Zwycięskie 144 tys. (zob. </a:t>
            </a:r>
            <a:r>
              <a:rPr lang="pl-PL" sz="4400" b="1" dirty="0" err="1">
                <a:solidFill>
                  <a:srgbClr val="FAAF00"/>
                </a:solidFill>
              </a:rPr>
              <a:t>Ap</a:t>
            </a:r>
            <a:r>
              <a:rPr lang="pl-PL" sz="4400" b="1" dirty="0">
                <a:solidFill>
                  <a:srgbClr val="FAAF00"/>
                </a:solidFill>
              </a:rPr>
              <a:t> 14,1-5)</a:t>
            </a:r>
            <a:endParaRPr lang="pl-PL" sz="4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chemeClr val="tx1"/>
                </a:solidFill>
              </a:rPr>
              <a:t>W czasach starotestamentowych przed wyruszeniem do bitwy izraelscy żołnierze mieli obowiązek </a:t>
            </a:r>
            <a:r>
              <a:rPr lang="pl-PL" b="1" dirty="0">
                <a:solidFill>
                  <a:srgbClr val="FFFF00"/>
                </a:solidFill>
              </a:rPr>
              <a:t>zachować czystość i nie współżyć z kobietami </a:t>
            </a:r>
            <a:r>
              <a:rPr lang="pl-PL" dirty="0">
                <a:solidFill>
                  <a:schemeClr val="tx1"/>
                </a:solidFill>
              </a:rPr>
              <a:t>(zob. </a:t>
            </a:r>
            <a:r>
              <a:rPr lang="pl-PL" dirty="0" err="1">
                <a:solidFill>
                  <a:schemeClr val="tx1"/>
                </a:solidFill>
              </a:rPr>
              <a:t>Pwt</a:t>
            </a:r>
            <a:r>
              <a:rPr lang="pl-PL" dirty="0">
                <a:solidFill>
                  <a:schemeClr val="tx1"/>
                </a:solidFill>
              </a:rPr>
              <a:t> 23,10-12; 1 Sm 21,5-6). Zwoje znad Morza Martwego wskazują, że niektóre ugrupowania żydowskie wierzyły, że ten przepis odnosi się także do wielkiej eschatologicznej wojny przeciwko siłom ciemności </a:t>
            </a:r>
          </a:p>
          <a:p>
            <a:r>
              <a:rPr lang="pl-PL" dirty="0">
                <a:solidFill>
                  <a:schemeClr val="tx1"/>
                </a:solidFill>
              </a:rPr>
              <a:t>144 tys. są przedstawione jak </a:t>
            </a:r>
            <a:r>
              <a:rPr lang="pl-PL" dirty="0">
                <a:solidFill>
                  <a:srgbClr val="FFFF00"/>
                </a:solidFill>
              </a:rPr>
              <a:t>oddziały wojska</a:t>
            </a:r>
            <a:r>
              <a:rPr lang="pl-PL" dirty="0">
                <a:solidFill>
                  <a:schemeClr val="tx1"/>
                </a:solidFill>
              </a:rPr>
              <a:t> w bitwie przeciwko szatanowi i jego armii (por.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7,4-8). Pozostali wierni swojemu jedynemu małżonkowi — Chrystusowi. </a:t>
            </a:r>
          </a:p>
          <a:p>
            <a:r>
              <a:rPr lang="pl-PL" dirty="0">
                <a:solidFill>
                  <a:schemeClr val="tx1"/>
                </a:solidFill>
              </a:rPr>
              <a:t> 144 tys. to ci, którzy zostali „wykupieni spomiędzy ludzi jako pierwociny dla Boga i dla Baranka” (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14,4). </a:t>
            </a:r>
            <a:r>
              <a:rPr lang="pl-PL" dirty="0">
                <a:solidFill>
                  <a:srgbClr val="FFFF00"/>
                </a:solidFill>
              </a:rPr>
              <a:t>W starożytnym Izraelu pierwociny należały do Boga jako najlepszy plon</a:t>
            </a:r>
            <a:r>
              <a:rPr lang="pl-PL" dirty="0">
                <a:solidFill>
                  <a:schemeClr val="tx1"/>
                </a:solidFill>
              </a:rPr>
              <a:t>. W Biblii słowo to oznacza metaforycznie lud Boży (w jego całości) i wyróżnia go spośród mieszkańców świata.</a:t>
            </a:r>
          </a:p>
        </p:txBody>
      </p:sp>
    </p:spTree>
    <p:extLst>
      <p:ext uri="{BB962C8B-B14F-4D97-AF65-F5344CB8AC3E}">
        <p14:creationId xmlns:p14="http://schemas.microsoft.com/office/powerpoint/2010/main" val="50341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173F33-A2DA-496E-8530-ED8CEADD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BA70A6-1E17-4CAF-AEFB-38B63A379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Podobny obraz">
            <a:extLst>
              <a:ext uri="{FF2B5EF4-FFF2-40B4-BE49-F238E27FC236}">
                <a16:creationId xmlns:a16="http://schemas.microsoft.com/office/drawing/2014/main" id="{C98C4BB3-1FDE-4C19-B001-0AB2B38E9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9" t="3180" r="24183" b="2630"/>
          <a:stretch/>
        </p:blipFill>
        <p:spPr bwMode="auto">
          <a:xfrm>
            <a:off x="3556932" y="218114"/>
            <a:ext cx="4798503" cy="645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76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</a:rPr>
              <a:t>Zwycięskie 144 tys. (zob. </a:t>
            </a:r>
            <a:r>
              <a:rPr lang="pl-PL" sz="4400" b="1" dirty="0" err="1">
                <a:solidFill>
                  <a:srgbClr val="FAAF00"/>
                </a:solidFill>
              </a:rPr>
              <a:t>Ap</a:t>
            </a:r>
            <a:r>
              <a:rPr lang="pl-PL" sz="4400" b="1" dirty="0">
                <a:solidFill>
                  <a:srgbClr val="FAAF00"/>
                </a:solidFill>
              </a:rPr>
              <a:t> 14,1-5)</a:t>
            </a:r>
            <a:endParaRPr lang="pl-PL" sz="4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Ich ostatnią wymienioną cechą jest to, że „w ustach ich nie znaleziono kłamstwa; są bez skazy” (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14,5). Jest to spełnienie proroctwa </a:t>
            </a:r>
            <a:r>
              <a:rPr lang="pl-PL" dirty="0" err="1">
                <a:solidFill>
                  <a:schemeClr val="tx1"/>
                </a:solidFill>
              </a:rPr>
              <a:t>Sofoniasza</a:t>
            </a:r>
            <a:r>
              <a:rPr lang="pl-PL" dirty="0">
                <a:solidFill>
                  <a:schemeClr val="tx1"/>
                </a:solidFill>
              </a:rPr>
              <a:t>: </a:t>
            </a:r>
          </a:p>
          <a:p>
            <a:r>
              <a:rPr lang="pl-PL" dirty="0">
                <a:solidFill>
                  <a:schemeClr val="tx1"/>
                </a:solidFill>
              </a:rPr>
              <a:t>„</a:t>
            </a:r>
            <a:r>
              <a:rPr lang="pl-PL" dirty="0">
                <a:solidFill>
                  <a:srgbClr val="FFFF00"/>
                </a:solidFill>
              </a:rPr>
              <a:t>Resztka Izraela nie będzie się dopuszczała bezprawia, nie będzie mówiła kłamstwa i w ich ustach nie znajdzie się język zdradliwy</a:t>
            </a:r>
            <a:r>
              <a:rPr lang="pl-PL" dirty="0">
                <a:solidFill>
                  <a:schemeClr val="tx1"/>
                </a:solidFill>
              </a:rPr>
              <a:t>” (</a:t>
            </a:r>
            <a:r>
              <a:rPr lang="pl-PL" dirty="0" err="1">
                <a:solidFill>
                  <a:schemeClr val="tx1"/>
                </a:solidFill>
              </a:rPr>
              <a:t>So</a:t>
            </a:r>
            <a:r>
              <a:rPr lang="pl-PL" dirty="0">
                <a:solidFill>
                  <a:schemeClr val="tx1"/>
                </a:solidFill>
              </a:rPr>
              <a:t> 3,13). </a:t>
            </a:r>
          </a:p>
          <a:p>
            <a:r>
              <a:rPr lang="pl-PL" dirty="0">
                <a:solidFill>
                  <a:schemeClr val="tx1"/>
                </a:solidFill>
              </a:rPr>
              <a:t>Kłamstwo, o którym mowa w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14,5, oznacza coś więcej niż zwyczajne mijanie się z prawdą. </a:t>
            </a:r>
          </a:p>
          <a:p>
            <a:r>
              <a:rPr lang="pl-PL" dirty="0">
                <a:solidFill>
                  <a:schemeClr val="tx1"/>
                </a:solidFill>
              </a:rPr>
              <a:t>Greckie słowo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</a:rPr>
              <a:t>amomos</a:t>
            </a:r>
            <a:r>
              <a:rPr lang="pl-PL" dirty="0">
                <a:solidFill>
                  <a:schemeClr val="tx1"/>
                </a:solidFill>
              </a:rPr>
              <a:t> ( bez skazy / niewinny ) nie oznacza moralnego bezgrzesznego statusu, ale raczej wierność Chrystusowi.</a:t>
            </a:r>
          </a:p>
          <a:p>
            <a:r>
              <a:rPr lang="pl-PL" dirty="0">
                <a:solidFill>
                  <a:schemeClr val="tx1"/>
                </a:solidFill>
              </a:rPr>
              <a:t>Świętość to nie to samo co bezgrzeszność!</a:t>
            </a:r>
          </a:p>
        </p:txBody>
      </p:sp>
    </p:spTree>
    <p:extLst>
      <p:ext uri="{BB962C8B-B14F-4D97-AF65-F5344CB8AC3E}">
        <p14:creationId xmlns:p14="http://schemas.microsoft.com/office/powerpoint/2010/main" val="3022772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EB2486-E154-4186-B12A-9A3F2B29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B14C64-D774-43B5-AA63-A1914FEC4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Znalezione obrazy dla zapytania revelation 14">
            <a:extLst>
              <a:ext uri="{FF2B5EF4-FFF2-40B4-BE49-F238E27FC236}">
                <a16:creationId xmlns:a16="http://schemas.microsoft.com/office/drawing/2014/main" id="{0F7944B8-72EF-4D09-8648-5A466CB0D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688"/>
            <a:ext cx="11430000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30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 err="1">
                <a:solidFill>
                  <a:srgbClr val="FAAF00"/>
                </a:solidFill>
              </a:rPr>
              <a:t>Trójanielskie</a:t>
            </a:r>
            <a:r>
              <a:rPr lang="pl-PL" sz="4400" b="1" dirty="0">
                <a:solidFill>
                  <a:srgbClr val="FAAF00"/>
                </a:solidFill>
              </a:rPr>
              <a:t> poselstwo (zob. </a:t>
            </a:r>
            <a:r>
              <a:rPr lang="pl-PL" sz="4400" b="1" dirty="0" err="1">
                <a:solidFill>
                  <a:srgbClr val="FAAF00"/>
                </a:solidFill>
              </a:rPr>
              <a:t>Ap</a:t>
            </a:r>
            <a:r>
              <a:rPr lang="pl-PL" sz="4400" b="1" dirty="0">
                <a:solidFill>
                  <a:srgbClr val="FAAF00"/>
                </a:solidFill>
              </a:rPr>
              <a:t> 14,6-13)</a:t>
            </a:r>
            <a:endParaRPr lang="pl-PL" sz="4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W tym trudnym czasie lud Boży otrzymał szczególne poselstwo, które ma przekazać światu, a przedstawione pod postacią 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trzech aniołów lecących środkiem nieba </a:t>
            </a:r>
            <a:r>
              <a:rPr lang="pl-PL" dirty="0">
                <a:solidFill>
                  <a:schemeClr val="tx1"/>
                </a:solidFill>
              </a:rPr>
              <a:t>i ogłaszających szczególne przesłania dla mieszkańców ziemi:</a:t>
            </a:r>
          </a:p>
        </p:txBody>
      </p:sp>
    </p:spTree>
    <p:extLst>
      <p:ext uri="{BB962C8B-B14F-4D97-AF65-F5344CB8AC3E}">
        <p14:creationId xmlns:p14="http://schemas.microsoft.com/office/powerpoint/2010/main" val="75337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E03E5B-8077-4DD1-9CF3-46F44790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621C33-77C8-42DD-A794-47B7B49BD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Znalezione obrazy dla zapytania trzech anioÅÃ³w">
            <a:extLst>
              <a:ext uri="{FF2B5EF4-FFF2-40B4-BE49-F238E27FC236}">
                <a16:creationId xmlns:a16="http://schemas.microsoft.com/office/drawing/2014/main" id="{6BF0044C-F8F6-4F8F-9054-07AA8B292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10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7171C9-8BD3-48DF-8183-620CC0E6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B275AE-5514-4D19-B088-161FB0AF0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Znalezione obrazy dla zapytania trzech anioÅÃ³w">
            <a:extLst>
              <a:ext uri="{FF2B5EF4-FFF2-40B4-BE49-F238E27FC236}">
                <a16:creationId xmlns:a16="http://schemas.microsoft.com/office/drawing/2014/main" id="{7D8CDF22-D577-4152-AE8E-2FF6EE85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34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</a:rPr>
              <a:t>Przesłanie Pierwszego Anioła</a:t>
            </a:r>
            <a:endParaRPr lang="pl-PL" sz="4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Pierwszy anioł ma wieczną ewangelię, by ją zwiastować wszystkim mieszkańcom ziemi.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Ewangelia to dobra nowina. </a:t>
            </a:r>
            <a:r>
              <a:rPr lang="pl-PL" dirty="0">
                <a:solidFill>
                  <a:schemeClr val="tx1"/>
                </a:solidFill>
              </a:rPr>
              <a:t>Na to właśnie głoszenie ewangelii wskazał Jezus w swoim eschatologicznym kazaniu na Górze Oliwnej (zob. Mt 24,14). </a:t>
            </a:r>
          </a:p>
          <a:p>
            <a:r>
              <a:rPr lang="pl-PL" dirty="0">
                <a:solidFill>
                  <a:schemeClr val="tx1"/>
                </a:solidFill>
              </a:rPr>
              <a:t>Wezwanie to zostało wyrażone jako 3 nakazy: </a:t>
            </a:r>
          </a:p>
          <a:p>
            <a:r>
              <a:rPr lang="pl-PL" dirty="0">
                <a:solidFill>
                  <a:srgbClr val="FAAF00"/>
                </a:solidFill>
              </a:rPr>
              <a:t>1. bojaźni Bożej, </a:t>
            </a:r>
          </a:p>
          <a:p>
            <a:r>
              <a:rPr lang="pl-PL" dirty="0">
                <a:solidFill>
                  <a:srgbClr val="FAAF00"/>
                </a:solidFill>
              </a:rPr>
              <a:t>2. oddawania chwały Bogu,</a:t>
            </a:r>
          </a:p>
          <a:p>
            <a:r>
              <a:rPr lang="pl-PL" dirty="0">
                <a:solidFill>
                  <a:srgbClr val="FAAF00"/>
                </a:solidFill>
              </a:rPr>
              <a:t>3. uczczenia Go jako Stwórcy.</a:t>
            </a:r>
          </a:p>
          <a:p>
            <a:r>
              <a:rPr lang="pl-PL" dirty="0">
                <a:solidFill>
                  <a:schemeClr val="tx1"/>
                </a:solidFill>
              </a:rPr>
              <a:t>Przesłanie anioła wskazuje, że w czasie końca prawda o Bogu jako Stwórcy zostanie raz jeszcze ogłoszona światu. Ludzie zostaną wezwani do oddawania czci prawdziwemu Bogu. </a:t>
            </a:r>
          </a:p>
        </p:txBody>
      </p:sp>
    </p:spTree>
    <p:extLst>
      <p:ext uri="{BB962C8B-B14F-4D97-AF65-F5344CB8AC3E}">
        <p14:creationId xmlns:p14="http://schemas.microsoft.com/office/powerpoint/2010/main" val="101629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B2AED6-B4FB-4CD7-AA14-3A50BDE0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29A330-9BF0-49F1-AA9C-783C78338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Znalezione obrazy dla zapytania ewangelia">
            <a:extLst>
              <a:ext uri="{FF2B5EF4-FFF2-40B4-BE49-F238E27FC236}">
                <a16:creationId xmlns:a16="http://schemas.microsoft.com/office/drawing/2014/main" id="{4A48C227-B3C7-4DF1-BF31-4DE5DCB03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290638"/>
            <a:ext cx="644842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33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Ostatnie przesłanie do świata</a:t>
            </a:r>
            <a:endParaRPr lang="pl-PL" sz="5400" b="1" dirty="0">
              <a:solidFill>
                <a:srgbClr val="FFC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73287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 err="1"/>
              <a:t>Ap</a:t>
            </a:r>
            <a:r>
              <a:rPr lang="pl-PL" sz="3200" b="1" dirty="0"/>
              <a:t> 14</a:t>
            </a:r>
          </a:p>
        </p:txBody>
      </p:sp>
      <p:pic>
        <p:nvPicPr>
          <p:cNvPr id="5122" name="Picture 2" descr="Znalezione obrazy dla zapytania sierp">
            <a:extLst>
              <a:ext uri="{FF2B5EF4-FFF2-40B4-BE49-F238E27FC236}">
                <a16:creationId xmlns:a16="http://schemas.microsoft.com/office/drawing/2014/main" id="{05074A08-9D96-4DB1-8EE3-0EEE829A6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2" b="13394"/>
          <a:stretch/>
        </p:blipFill>
        <p:spPr bwMode="auto">
          <a:xfrm>
            <a:off x="2667000" y="2147582"/>
            <a:ext cx="6858000" cy="471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26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</a:rPr>
              <a:t>Przesłanie Drugiego Anioła (zob. </a:t>
            </a:r>
            <a:r>
              <a:rPr lang="pl-PL" sz="4400" b="1" dirty="0" err="1">
                <a:solidFill>
                  <a:srgbClr val="FAAF00"/>
                </a:solidFill>
              </a:rPr>
              <a:t>Ap</a:t>
            </a:r>
            <a:r>
              <a:rPr lang="pl-PL" sz="4400" b="1" dirty="0">
                <a:solidFill>
                  <a:srgbClr val="FAAF00"/>
                </a:solidFill>
              </a:rPr>
              <a:t> 14,8)</a:t>
            </a:r>
            <a:endParaRPr lang="pl-PL" sz="4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 fontScale="92500"/>
          </a:bodyPr>
          <a:lstStyle/>
          <a:p>
            <a:r>
              <a:rPr lang="pl-PL" dirty="0">
                <a:solidFill>
                  <a:schemeClr val="tx1"/>
                </a:solidFill>
              </a:rPr>
              <a:t>Drugi anioł podąża za pierwszym aniołem, co oznacza, że ich przesłania są ze sobą powiązane. </a:t>
            </a:r>
          </a:p>
          <a:p>
            <a:r>
              <a:rPr lang="pl-PL" dirty="0">
                <a:solidFill>
                  <a:schemeClr val="tx1"/>
                </a:solidFill>
              </a:rPr>
              <a:t>Przesłanie drugiego anioła ogłasza </a:t>
            </a:r>
            <a:r>
              <a:rPr lang="pl-PL" dirty="0">
                <a:solidFill>
                  <a:srgbClr val="FFFF00"/>
                </a:solidFill>
              </a:rPr>
              <a:t>upadek wielkiego Babilonu </a:t>
            </a:r>
            <a:r>
              <a:rPr lang="pl-PL" dirty="0">
                <a:solidFill>
                  <a:schemeClr val="tx1"/>
                </a:solidFill>
              </a:rPr>
              <a:t>— fałszywego boga — który napoił wszystkie narody winem szaleństwa jego niemoralności. Symbol Babilonu w Apokalipsie Jana jest oparty na starożytnej Babilonii jako potędze przeciwnej Bogu i uciskającej Jego lud. Od początku Babilon jest przedstawiany w Biblii jako symbol pychy i buntu przeciwko Bogu </a:t>
            </a:r>
          </a:p>
          <a:p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rgbClr val="00B0F0"/>
                </a:solidFill>
              </a:rPr>
              <a:t>Eschatologiczny Babilon w Apokalipsie Jana </a:t>
            </a:r>
            <a:r>
              <a:rPr lang="pl-PL" dirty="0">
                <a:solidFill>
                  <a:schemeClr val="tx1"/>
                </a:solidFill>
              </a:rPr>
              <a:t>jest symbolem diabelskiej trójcy — szatana, bestii z morza i bestii z ziemi. To szatańskie przymierze zjednoczy pod swoim przywództwem odstępcze religie nazwane córkami Babilonu 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17,5). </a:t>
            </a:r>
          </a:p>
          <a:p>
            <a:r>
              <a:rPr lang="pl-PL" dirty="0">
                <a:solidFill>
                  <a:schemeClr val="tx1"/>
                </a:solidFill>
              </a:rPr>
              <a:t>2-krotne powtórzenie słowa </a:t>
            </a:r>
            <a:r>
              <a:rPr lang="pl-PL" dirty="0">
                <a:solidFill>
                  <a:srgbClr val="FFFF00"/>
                </a:solidFill>
              </a:rPr>
              <a:t>upadł</a:t>
            </a:r>
            <a:r>
              <a:rPr lang="pl-PL" dirty="0">
                <a:solidFill>
                  <a:schemeClr val="tx1"/>
                </a:solidFill>
              </a:rPr>
              <a:t> 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14,8; 18,2), wskazuje, że Babilon nieuchronnie i rychło przestanie istnieć. </a:t>
            </a:r>
          </a:p>
        </p:txBody>
      </p:sp>
      <p:pic>
        <p:nvPicPr>
          <p:cNvPr id="1025" name="DefaultOcx">
            <a:extLst>
              <a:ext uri="{FF2B5EF4-FFF2-40B4-BE49-F238E27FC236}">
                <a16:creationId xmlns:a16="http://schemas.microsoft.com/office/drawing/2014/main" id="{F96011C6-DEDA-4C10-AB51-180C68BE096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HTMLText1">
            <a:extLst>
              <a:ext uri="{FF2B5EF4-FFF2-40B4-BE49-F238E27FC236}">
                <a16:creationId xmlns:a16="http://schemas.microsoft.com/office/drawing/2014/main" id="{F12319B2-923A-47CC-8F27-6371952418C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588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B29CB9-7970-4B48-8338-6D4A29F9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Babilonia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193DA0-01F5-422E-8CFB-F846ED0FE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Babilonia – starożytne państwo semickie w Mezopotamii, na terenie obecnego Iraku.</a:t>
            </a:r>
          </a:p>
          <a:p>
            <a:r>
              <a:rPr lang="pl-PL" dirty="0"/>
              <a:t>Babilonia swoje cywilizacyjne osiągnięcia w dużej mierze zawdzięcza 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Sumerowi i Akadowi</a:t>
            </a:r>
            <a:r>
              <a:rPr lang="pl-PL" dirty="0"/>
              <a:t>, gdzie biło źródło, z którego Babilończycy czerpali inspirację w takich dziedzinach jak: religia, astronomia, astrologia, matematyka, medycyna, architektura i literatura.</a:t>
            </a:r>
          </a:p>
          <a:p>
            <a:r>
              <a:rPr lang="pl-PL" dirty="0"/>
              <a:t>W ciągu wieków kolejne ludy (</a:t>
            </a:r>
            <a:r>
              <a:rPr lang="pl-PL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Amoryci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pl-PL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Kasyci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Chaldejczycy</a:t>
            </a:r>
            <a:r>
              <a:rPr lang="pl-PL" dirty="0"/>
              <a:t>), które napływały do Babilonii przejmowały jej dziedzictwo i z powodzeniem je kontynuowały.</a:t>
            </a:r>
          </a:p>
          <a:p>
            <a:r>
              <a:rPr lang="pl-PL" dirty="0"/>
              <a:t>Cywilizacja babilońska wywarła znaczący wpływ na Bliski Wschód, a za pośrednictwem hellenizmu na cywilizację zachodnią.</a:t>
            </a:r>
          </a:p>
          <a:p>
            <a:r>
              <a:rPr lang="pl-PL" dirty="0"/>
              <a:t>Koniec państwa do 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141 r. </a:t>
            </a:r>
            <a:r>
              <a:rPr lang="pl-PL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p.n.e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l-PL" dirty="0"/>
              <a:t>– zdobyte przez Partów</a:t>
            </a:r>
          </a:p>
        </p:txBody>
      </p:sp>
    </p:spTree>
    <p:extLst>
      <p:ext uri="{BB962C8B-B14F-4D97-AF65-F5344CB8AC3E}">
        <p14:creationId xmlns:p14="http://schemas.microsoft.com/office/powerpoint/2010/main" val="213381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24F3D3-BEE0-43B4-A79A-5E4EEA81A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Hammurabi - XVII wiek p.n.e.</a:t>
            </a:r>
          </a:p>
        </p:txBody>
      </p:sp>
      <p:pic>
        <p:nvPicPr>
          <p:cNvPr id="1026" name="Picture 2" descr="https://upload.wikimedia.org/wikipedia/commons/thumb/7/71/Hammurabi%27s_Babylonia_PL.svg/1024px-Hammurabi%27s_Babylonia_PL.svg.png">
            <a:extLst>
              <a:ext uri="{FF2B5EF4-FFF2-40B4-BE49-F238E27FC236}">
                <a16:creationId xmlns:a16="http://schemas.microsoft.com/office/drawing/2014/main" id="{95D85168-A02C-4AB6-A985-72598E462F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55" y="1825625"/>
            <a:ext cx="50008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52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F88AD3-3B1E-4D2A-8CC2-27934AF0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XIII wiek p.n.e.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17B88C-CA5A-471C-B5E9-574824992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2" name="Picture 4" descr="https://upload.wikimedia.org/wikipedia/commons/thumb/c/c0/Kassite_Babylonia_PL.svg/1024px-Kassite_Babylonia_PL.svg.png">
            <a:extLst>
              <a:ext uri="{FF2B5EF4-FFF2-40B4-BE49-F238E27FC236}">
                <a16:creationId xmlns:a16="http://schemas.microsoft.com/office/drawing/2014/main" id="{2D016625-680B-49E0-B5B9-FB1EFA6C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40" y="2233603"/>
            <a:ext cx="5353749" cy="46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20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173DF7-5692-4663-9100-FE3451A4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33743C-FECD-4174-B801-9C2042AF6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Znalezione obrazy dla zapytania babilon">
            <a:extLst>
              <a:ext uri="{FF2B5EF4-FFF2-40B4-BE49-F238E27FC236}">
                <a16:creationId xmlns:a16="http://schemas.microsoft.com/office/drawing/2014/main" id="{9BD2DD5E-2BDE-402B-972A-B61E6CF97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475"/>
            <a:ext cx="12192000" cy="58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33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40E00F-74A6-410B-8DB4-A4452296B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DF7440-1CE2-4AC6-9938-A0A609DF8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Znalezione obrazy dla zapytania babilon">
            <a:extLst>
              <a:ext uri="{FF2B5EF4-FFF2-40B4-BE49-F238E27FC236}">
                <a16:creationId xmlns:a16="http://schemas.microsoft.com/office/drawing/2014/main" id="{EB4DDBDA-441E-49BA-86E0-1542F852A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28613"/>
            <a:ext cx="952500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060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>
                <a:solidFill>
                  <a:srgbClr val="FAAF00"/>
                </a:solidFill>
              </a:rPr>
              <a:t>Przesłanie Trzeciego Anioła (zob. </a:t>
            </a:r>
            <a:r>
              <a:rPr lang="pl-PL" sz="4000" b="1" dirty="0" err="1">
                <a:solidFill>
                  <a:srgbClr val="FAAF00"/>
                </a:solidFill>
              </a:rPr>
              <a:t>Ap</a:t>
            </a:r>
            <a:r>
              <a:rPr lang="pl-PL" sz="4000" b="1" dirty="0">
                <a:solidFill>
                  <a:srgbClr val="FAAF00"/>
                </a:solidFill>
              </a:rPr>
              <a:t> 14,9-11)</a:t>
            </a:r>
            <a:endParaRPr lang="pl-PL" sz="40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chemeClr val="tx1"/>
                </a:solidFill>
              </a:rPr>
              <a:t>Za dwoma aniołami podąża trzeci anioł. Jego przesłanie jest oparte na przesłaniach dwóch pierwszych aniołów. </a:t>
            </a:r>
          </a:p>
          <a:p>
            <a:r>
              <a:rPr lang="pl-PL" dirty="0">
                <a:solidFill>
                  <a:schemeClr val="tx1"/>
                </a:solidFill>
              </a:rPr>
              <a:t>Przesłanie trzeciego anioła niesie </a:t>
            </a:r>
            <a:r>
              <a:rPr lang="pl-PL" dirty="0">
                <a:solidFill>
                  <a:srgbClr val="FFFF00"/>
                </a:solidFill>
              </a:rPr>
              <a:t>poważne ostrzeżenie dla tych, którzy wybierają oddawanie czci bestii i jej obrazowi </a:t>
            </a:r>
            <a:r>
              <a:rPr lang="pl-PL" dirty="0">
                <a:solidFill>
                  <a:schemeClr val="tx1"/>
                </a:solidFill>
              </a:rPr>
              <a:t>oraz przyjmują znamię bestii na czoło lub prawą rękę. </a:t>
            </a:r>
          </a:p>
          <a:p>
            <a:r>
              <a:rPr lang="pl-PL" dirty="0">
                <a:solidFill>
                  <a:schemeClr val="tx1"/>
                </a:solidFill>
              </a:rPr>
              <a:t>Ten anioł używa </a:t>
            </a:r>
            <a:r>
              <a:rPr lang="pl-PL" dirty="0">
                <a:solidFill>
                  <a:srgbClr val="FFFF00"/>
                </a:solidFill>
              </a:rPr>
              <a:t>drastycznego języka</a:t>
            </a:r>
            <a:r>
              <a:rPr lang="pl-PL" dirty="0">
                <a:solidFill>
                  <a:schemeClr val="tx1"/>
                </a:solidFill>
              </a:rPr>
              <a:t>. Wszyscy, którzy wybiorą wino Babilonu, będą musieli także wypić „</a:t>
            </a:r>
            <a:r>
              <a:rPr lang="pl-PL" dirty="0">
                <a:solidFill>
                  <a:srgbClr val="FF7C80"/>
                </a:solidFill>
              </a:rPr>
              <a:t>samo czyste wino gniewu Bożego z kielicha jego gniewu</a:t>
            </a:r>
            <a:r>
              <a:rPr lang="pl-PL" dirty="0">
                <a:solidFill>
                  <a:schemeClr val="tx1"/>
                </a:solidFill>
              </a:rPr>
              <a:t>” (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14,10). Picie wina z kielicha Bożego jest często stosowaną w Starym Testamencie przenośnią oznaczającą doświadczenie Bożego gniewu (zob. Hi 21,20; </a:t>
            </a:r>
            <a:r>
              <a:rPr lang="pl-PL" dirty="0" err="1">
                <a:solidFill>
                  <a:schemeClr val="tx1"/>
                </a:solidFill>
              </a:rPr>
              <a:t>Ps</a:t>
            </a:r>
            <a:r>
              <a:rPr lang="pl-PL" dirty="0">
                <a:solidFill>
                  <a:schemeClr val="tx1"/>
                </a:solidFill>
              </a:rPr>
              <a:t> 75,9; Iz 51,19-25) 5 . W starożytności wino często rozcieńczano wodą, by osłabić jego moc. Natomiast nierozcieńczone wino mieszano z pewnymi ziołami i przyprawami, by zwiększyć jego upijający efekt. </a:t>
            </a:r>
          </a:p>
        </p:txBody>
      </p:sp>
    </p:spTree>
    <p:extLst>
      <p:ext uri="{BB962C8B-B14F-4D97-AF65-F5344CB8AC3E}">
        <p14:creationId xmlns:p14="http://schemas.microsoft.com/office/powerpoint/2010/main" val="191751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E40FDD-A75D-4300-92AB-C16CF819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800326-C0D3-4AC9-BA4D-AF4EF1A71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Znalezione obrazy dla zapytania kielich wina">
            <a:extLst>
              <a:ext uri="{FF2B5EF4-FFF2-40B4-BE49-F238E27FC236}">
                <a16:creationId xmlns:a16="http://schemas.microsoft.com/office/drawing/2014/main" id="{2F049362-149D-4D8D-BF08-01A1EF391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92868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00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27ABEE-E65B-41E8-B48E-4AF2DBC9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8DDA13-88C9-4B04-87C3-86254A8D9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Tuż po tym wyznaniu, kapłan w osobistej modlitwie przed spożyciem Ciała i Krwi Pana mówi szeptem (szept oznacza czułą rozmowę):</a:t>
            </a:r>
          </a:p>
          <a:p>
            <a:endParaRPr lang="pl-PL" dirty="0"/>
          </a:p>
          <a:p>
            <a:r>
              <a:rPr lang="pl-PL" sz="4000" dirty="0">
                <a:solidFill>
                  <a:srgbClr val="FFFF00"/>
                </a:solidFill>
                <a:latin typeface="Franklin Gothic Medium Cond" panose="020B0606030402020204" pitchFamily="34" charset="0"/>
              </a:rPr>
              <a:t>Niech przyjęcie Ciała i Krwi Twojej nie ściągnie na mnie wyroku potępienia, lecz dzięki Twemu miłosierdziu niech mnie strzeże oraz skutecznie leczy moją duszę i ciało.</a:t>
            </a:r>
          </a:p>
        </p:txBody>
      </p:sp>
    </p:spTree>
    <p:extLst>
      <p:ext uri="{BB962C8B-B14F-4D97-AF65-F5344CB8AC3E}">
        <p14:creationId xmlns:p14="http://schemas.microsoft.com/office/powerpoint/2010/main" val="4252228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</a:rPr>
              <a:t>Przesłanie 3. anioła (zob. </a:t>
            </a:r>
            <a:r>
              <a:rPr lang="pl-PL" sz="4400" b="1" dirty="0" err="1">
                <a:solidFill>
                  <a:srgbClr val="FAAF00"/>
                </a:solidFill>
              </a:rPr>
              <a:t>Ap</a:t>
            </a:r>
            <a:r>
              <a:rPr lang="pl-PL" sz="4400" b="1" dirty="0">
                <a:solidFill>
                  <a:srgbClr val="FAAF00"/>
                </a:solidFill>
              </a:rPr>
              <a:t> 14,9-11)</a:t>
            </a:r>
            <a:endParaRPr lang="pl-PL" sz="4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Wszyscy, którzy czczą obraz bestii i przyjmują znamię bestii, </a:t>
            </a:r>
            <a:r>
              <a:rPr lang="pl-PL" dirty="0">
                <a:solidFill>
                  <a:srgbClr val="FFFF00"/>
                </a:solidFill>
              </a:rPr>
              <a:t>będą męczeni w wiecznym ogniu wobec aniołów i Baranka. Dym ich męki będzie się unosił na zawsze.</a:t>
            </a:r>
            <a:r>
              <a:rPr lang="pl-PL" dirty="0">
                <a:solidFill>
                  <a:schemeClr val="tx1"/>
                </a:solidFill>
              </a:rPr>
              <a:t> Ludzie ci nie zaznają już odpoczynku w dzień ani w nocy</a:t>
            </a:r>
          </a:p>
          <a:p>
            <a:r>
              <a:rPr lang="pl-PL" dirty="0">
                <a:solidFill>
                  <a:schemeClr val="tx1"/>
                </a:solidFill>
              </a:rPr>
              <a:t>Żywy język użyty w przesłaniu trzeciego anioła ma na celu </a:t>
            </a:r>
            <a:r>
              <a:rPr lang="pl-PL" dirty="0">
                <a:solidFill>
                  <a:srgbClr val="FFFF00"/>
                </a:solidFill>
              </a:rPr>
              <a:t>poruszyć umysły ludzi i skłonić ich do przeciwstawienia się</a:t>
            </a:r>
            <a:r>
              <a:rPr lang="pl-PL" dirty="0">
                <a:solidFill>
                  <a:schemeClr val="tx1"/>
                </a:solidFill>
              </a:rPr>
              <a:t> szatańskiemu zwiedzeniu w czasie końca.</a:t>
            </a:r>
          </a:p>
          <a:p>
            <a:r>
              <a:rPr lang="pl-PL" dirty="0">
                <a:solidFill>
                  <a:schemeClr val="tx1"/>
                </a:solidFill>
              </a:rPr>
              <a:t>Święci w czasie końca 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14,12-13) Przesłania trzech aniołów kończą się pozytywnym stwierdzeniem. Wskazują na </a:t>
            </a:r>
            <a:r>
              <a:rPr lang="pl-PL" dirty="0">
                <a:solidFill>
                  <a:srgbClr val="FFFF00"/>
                </a:solidFill>
              </a:rPr>
              <a:t>wytrwałość świętych</a:t>
            </a:r>
            <a:r>
              <a:rPr lang="pl-PL" dirty="0">
                <a:solidFill>
                  <a:schemeClr val="tx1"/>
                </a:solidFill>
              </a:rPr>
              <a:t>, którym powierzone zostało głoszenie przesłania ewangelii w czasie końca 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14,12). </a:t>
            </a:r>
          </a:p>
        </p:txBody>
      </p:sp>
    </p:spTree>
    <p:extLst>
      <p:ext uri="{BB962C8B-B14F-4D97-AF65-F5344CB8AC3E}">
        <p14:creationId xmlns:p14="http://schemas.microsoft.com/office/powerpoint/2010/main" val="252371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9391"/>
            <a:ext cx="10131425" cy="6610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Następnie miałem widzenie: Oto Baranek  stał na górze Syjon, a z Nim </a:t>
            </a:r>
            <a:r>
              <a:rPr lang="pl-PL" dirty="0">
                <a:solidFill>
                  <a:srgbClr val="FFFF00"/>
                </a:solidFill>
              </a:rPr>
              <a:t>sto czterdzieści cztery tysiące osób</a:t>
            </a:r>
            <a:r>
              <a:rPr lang="pl-PL" dirty="0">
                <a:solidFill>
                  <a:schemeClr val="tx1"/>
                </a:solidFill>
              </a:rPr>
              <a:t>. Miały wypisane na czole Jego imię i imię  Jego Ojca.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Usłyszałem też z nieba głos  podobny do szumu wielu wód i do wielkiego gromu. Głos, który usłyszałem, był jakby głosem harfiarzy grających na swych harfach.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Śpiewali oni jakby </a:t>
            </a:r>
            <a:r>
              <a:rPr lang="pl-PL" dirty="0">
                <a:solidFill>
                  <a:srgbClr val="FFFF00"/>
                </a:solidFill>
              </a:rPr>
              <a:t>pieśń nową </a:t>
            </a:r>
            <a:r>
              <a:rPr lang="pl-PL" dirty="0">
                <a:solidFill>
                  <a:schemeClr val="tx1"/>
                </a:solidFill>
              </a:rPr>
              <a:t>przed tronem, przed czterema istotami żywymi i przed starszymi. Pieśni nikt nie potrafił się nauczyć z wyjątkiem </a:t>
            </a:r>
            <a:r>
              <a:rPr lang="pl-PL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stu czterdziestu czterech tysięcy</a:t>
            </a:r>
            <a:r>
              <a:rPr lang="pl-PL" dirty="0">
                <a:solidFill>
                  <a:schemeClr val="tx1"/>
                </a:solidFill>
              </a:rPr>
              <a:t> odkupionych z ziemi.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To są ci, którzy nie splamili się z kobietami, dlatego są dziewiczy. Oni chodzą za Barankiem, dokądkolwiek idzie. Oni spośród ludzi zostali odkupieni jako pierwociny Bogu i Barankowi.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W ich ustach nie znaleziono kłamstwa. </a:t>
            </a:r>
            <a:r>
              <a:rPr lang="pl-PL" dirty="0">
                <a:solidFill>
                  <a:srgbClr val="FFFF00"/>
                </a:solidFill>
              </a:rPr>
              <a:t>Są nieskazitelni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7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</a:rPr>
              <a:t>Dwa Żniwa (zob. </a:t>
            </a:r>
            <a:r>
              <a:rPr lang="pl-PL" sz="4400" b="1" dirty="0" err="1">
                <a:solidFill>
                  <a:srgbClr val="FAAF00"/>
                </a:solidFill>
              </a:rPr>
              <a:t>Ap</a:t>
            </a:r>
            <a:r>
              <a:rPr lang="pl-PL" sz="4400" b="1" dirty="0">
                <a:solidFill>
                  <a:srgbClr val="FAAF00"/>
                </a:solidFill>
              </a:rPr>
              <a:t> 14,14-20)</a:t>
            </a:r>
            <a:endParaRPr lang="pl-PL" sz="4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chemeClr val="tx1"/>
                </a:solidFill>
              </a:rPr>
              <a:t>Ta część w obrazie dwóch żniw opisuje ostateczny podział ludzkości na tych, którzy mają więź z Bogiem, i tych, którzy idą za bestią. Na scenie pojawia się kolejny zespół trzech aniołów wychodzących ze świątyni, by zebrać pszenicę do spichlerza, a grona winne poddać tłoczeniu: </a:t>
            </a:r>
          </a:p>
          <a:p>
            <a:r>
              <a:rPr lang="pl-PL" b="1" dirty="0">
                <a:solidFill>
                  <a:srgbClr val="FAAF00"/>
                </a:solidFill>
              </a:rPr>
              <a:t>Żniwo pszeniczne </a:t>
            </a:r>
            <a:r>
              <a:rPr lang="pl-PL" dirty="0">
                <a:solidFill>
                  <a:schemeClr val="tx1"/>
                </a:solidFill>
              </a:rPr>
              <a:t>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14,14-16) Głoszenie ewangelii dobiegło końca, wstawiennictwo w niebie ustało, a los każdego człowieka jest przesądzony. Chrystus zamierza dokonać sądu na ziemi. Ma na głowie koronę zwycięstwa (gr. </a:t>
            </a:r>
            <a:r>
              <a:rPr lang="pl-PL" dirty="0" err="1">
                <a:solidFill>
                  <a:schemeClr val="tx1"/>
                </a:solidFill>
              </a:rPr>
              <a:t>stefanos</a:t>
            </a:r>
            <a:r>
              <a:rPr lang="pl-PL" dirty="0">
                <a:solidFill>
                  <a:schemeClr val="tx1"/>
                </a:solidFill>
              </a:rPr>
              <a:t> ), a w ręku dzierży ostry sierp, by zebrać żniwo. </a:t>
            </a:r>
          </a:p>
          <a:p>
            <a:r>
              <a:rPr lang="pl-PL" b="1" dirty="0">
                <a:solidFill>
                  <a:srgbClr val="FAAF00"/>
                </a:solidFill>
              </a:rPr>
              <a:t>Po żniwie pszenicznym następuje winobranie</a:t>
            </a:r>
            <a:r>
              <a:rPr lang="pl-PL" dirty="0">
                <a:solidFill>
                  <a:schemeClr val="tx1"/>
                </a:solidFill>
              </a:rPr>
              <a:t>. Ze świątyni w niebie wychodzi z ostrym sierpem inny anioł. Następnie jeszcze inny anioł mający władzę nad ogniem wychodzi od ołtarza. Daje on sygnał aniołowi z sierpem, by zapuścił sierp i poobcinał kiście winogron, gdyż dojrzały. Anioł zapuszcza sierp i wrzuca obcięte grona do tłoczni gniewu Bożego, aby zostały tam zmiażdżone.</a:t>
            </a:r>
          </a:p>
        </p:txBody>
      </p:sp>
    </p:spTree>
    <p:extLst>
      <p:ext uri="{BB962C8B-B14F-4D97-AF65-F5344CB8AC3E}">
        <p14:creationId xmlns:p14="http://schemas.microsoft.com/office/powerpoint/2010/main" val="594132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BE6A2F-CC3C-4BDB-80F0-C5EE4F5FE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82FBA0-3883-4493-BDA7-0F54CDED4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Podobny obraz">
            <a:extLst>
              <a:ext uri="{FF2B5EF4-FFF2-40B4-BE49-F238E27FC236}">
                <a16:creationId xmlns:a16="http://schemas.microsoft.com/office/drawing/2014/main" id="{FE23C453-69FF-4E1F-AF55-09E4DF2A8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0"/>
            <a:ext cx="7246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32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3AE38D-8E8C-4430-80CC-15C5D9AA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21A332-FA4E-4F34-B408-BC1C0CC2D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Znalezione obrazy dla zapytania revelation 14">
            <a:extLst>
              <a:ext uri="{FF2B5EF4-FFF2-40B4-BE49-F238E27FC236}">
                <a16:creationId xmlns:a16="http://schemas.microsoft.com/office/drawing/2014/main" id="{3057CCAA-B2B7-47EB-A00C-2B0DDFB07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543050"/>
            <a:ext cx="66675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A1F10E-C6E8-464D-BD83-3DFFBACD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3C6A7A-1CBD-4C38-99D0-C0BBD402B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Podobny obraz">
            <a:extLst>
              <a:ext uri="{FF2B5EF4-FFF2-40B4-BE49-F238E27FC236}">
                <a16:creationId xmlns:a16="http://schemas.microsoft.com/office/drawing/2014/main" id="{A3940E8D-6EA8-4BC9-AA3E-61AE7B872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985838"/>
            <a:ext cx="932497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7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8B2591-EAFD-4C7C-A2D6-8D859BFD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53B8D6-E42F-4634-8A5E-560B09B6C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Znalezione obrazy dla zapytania tÅocznia wina">
            <a:extLst>
              <a:ext uri="{FF2B5EF4-FFF2-40B4-BE49-F238E27FC236}">
                <a16:creationId xmlns:a16="http://schemas.microsoft.com/office/drawing/2014/main" id="{A7759C95-002F-4794-AD42-41142626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0"/>
            <a:ext cx="4554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05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79FB2A-1B44-48E2-98CF-D0BF137B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solidFill>
                  <a:srgbClr val="FAAF00"/>
                </a:solidFill>
              </a:rPr>
              <a:t>Tłocznnia</a:t>
            </a:r>
            <a:r>
              <a:rPr lang="pl-PL" b="1" dirty="0">
                <a:solidFill>
                  <a:srgbClr val="FAAF00"/>
                </a:solidFill>
              </a:rPr>
              <a:t> mistyczna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D6D56C-8FB0-4B74-B717-38F8063F3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Chrystus przedstawiany jest wewnątrz </a:t>
            </a:r>
            <a:r>
              <a:rPr lang="pl-PL" dirty="0">
                <a:solidFill>
                  <a:srgbClr val="FF7C80"/>
                </a:solidFill>
              </a:rPr>
              <a:t>typowej śrubowej, drewnianej prasy winnej</a:t>
            </a:r>
            <a:r>
              <a:rPr lang="pl-PL" dirty="0"/>
              <a:t>. W prasę wkomponowany jest z reguły krzyż – symbol zbawczego cierpienia. Praca Zbawiciela jest ewidentna dla każdego winiarza – wygniata stopami sok z czerwonych winogron. Sam jest winnym gronem – jest „zgniatany” prasą. Nie tylko wytłacza wino z winogron, ale z jego ran wypłynie krew – ta sama, w którą mistycznie przemieni się wytłoczone wino. Opisany związek analizować trzeba na płaszczyźnie symbolicznej (wszak w prasie nie powstaje wino), choć bez trudu odnajdziemy również związki cierpienia z tworzeniem wina tego realnego i tego mistycznego. </a:t>
            </a:r>
          </a:p>
        </p:txBody>
      </p:sp>
    </p:spTree>
    <p:extLst>
      <p:ext uri="{BB962C8B-B14F-4D97-AF65-F5344CB8AC3E}">
        <p14:creationId xmlns:p14="http://schemas.microsoft.com/office/powerpoint/2010/main" val="1846421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E31610-6D51-4156-8CEC-06C3E313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E59314-804A-44EA-B238-E34B96992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Znalezione obrazy dla zapytania ksiazka krew WAM">
            <a:extLst>
              <a:ext uri="{FF2B5EF4-FFF2-40B4-BE49-F238E27FC236}">
                <a16:creationId xmlns:a16="http://schemas.microsoft.com/office/drawing/2014/main" id="{038D589C-476C-4243-A4C9-FFE5E684F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1047750"/>
            <a:ext cx="3362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52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4F8F96-CCBA-4DA6-A5E1-864D0432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830C16-7B99-4EF3-BACA-29B6DDFA8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 descr="Znalezione obrazy dla zapytania symbol krew duchowoÅÄ">
            <a:extLst>
              <a:ext uri="{FF2B5EF4-FFF2-40B4-BE49-F238E27FC236}">
                <a16:creationId xmlns:a16="http://schemas.microsoft.com/office/drawing/2014/main" id="{9069B6FA-6429-423B-AA3C-F2F6C6A7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0"/>
            <a:ext cx="456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5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20117"/>
            <a:ext cx="10131425" cy="62497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Zobaczyłem też </a:t>
            </a:r>
            <a:r>
              <a:rPr lang="pl-PL" b="1" dirty="0">
                <a:solidFill>
                  <a:srgbClr val="00B0F0"/>
                </a:solidFill>
              </a:rPr>
              <a:t>innego anioła</a:t>
            </a:r>
            <a:r>
              <a:rPr lang="pl-PL" dirty="0">
                <a:solidFill>
                  <a:srgbClr val="00B0F0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lecącego środkiem nieba. Miał on ogłosić wieczną Ewangelię przebywającym na ziemi: wszystkim narodom, plemionom, językom i ludom.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Oznajmił więc potężnym głosem: „Bójcie się Boga i oddajcie Mu chwałę,  bo nadeszła godzina Jego sądu!  Pokłońcie się Stwórcy nieba, ziemi, morza i źródeł wody!”.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Przyszedł też inny, </a:t>
            </a:r>
            <a:r>
              <a:rPr lang="pl-PL" b="1" dirty="0">
                <a:solidFill>
                  <a:srgbClr val="00B0F0"/>
                </a:solidFill>
              </a:rPr>
              <a:t>drugi anioł  </a:t>
            </a:r>
            <a:r>
              <a:rPr lang="pl-PL" dirty="0">
                <a:solidFill>
                  <a:schemeClr val="tx1"/>
                </a:solidFill>
              </a:rPr>
              <a:t>i powiedział: „Runęła, runęła wielka Babilonia, która odurzającym winem swojej rozpusty upiła wszystkie narody”.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Po nich przyszedł </a:t>
            </a:r>
            <a:r>
              <a:rPr lang="pl-PL" b="1" dirty="0">
                <a:solidFill>
                  <a:srgbClr val="00B0F0"/>
                </a:solidFill>
              </a:rPr>
              <a:t>trzeci anioł</a:t>
            </a:r>
            <a:r>
              <a:rPr lang="pl-PL" dirty="0">
                <a:solidFill>
                  <a:schemeClr val="tx1"/>
                </a:solidFill>
              </a:rPr>
              <a:t>, oznajmiając potężnym głosem: „Jeśli ktoś uczci bestię i jej obraz oraz otrzyma znak na swoim czole lub na swojej ręce,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ten również wypije wino Bożej zapalczywości wlane bez żadnej domieszki do kielicha Bożego gniewu.  Będzie on dręczony ogniem i siarką na oczach świętych aniołów i Baranka,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a dym tej udręki unosi się na wieki wieków. Nie mają wytchnienia w dzień ani w nocy ci, którzy oddają pokłon bestii i jej obrazowi oraz każdy, kto przyjmuje znak jej imienia”.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Tu okazuje się wytrwałość świętych,  którzy przestrzegają przykazań  Bożych i wierzą w Jezusa.  Usłyszałem też z nieba głos,  który mówił: 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„Napisz: Odtąd szczęśliwi są umarli, którzy umierali w Panu.  Tak – mówi Duch  – niech odpoczną od swoich trudów, bo ich czyny im towarzyszą”.</a:t>
            </a:r>
          </a:p>
        </p:txBody>
      </p:sp>
    </p:spTree>
    <p:extLst>
      <p:ext uri="{BB962C8B-B14F-4D97-AF65-F5344CB8AC3E}">
        <p14:creationId xmlns:p14="http://schemas.microsoft.com/office/powerpoint/2010/main" val="177695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03339"/>
            <a:ext cx="10131425" cy="6266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Następnie miałem widzenie: Oto biały obłok, a na obłoku zasiadał ktoś podobny do Syna Człowieczego.  </a:t>
            </a:r>
            <a:r>
              <a:rPr lang="pl-PL" dirty="0">
                <a:solidFill>
                  <a:srgbClr val="FFFF00"/>
                </a:solidFill>
              </a:rPr>
              <a:t>Na głowie miał złoty wieniec, a w ręce ostry sierp.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Ktoś inny – anioł  – wyszedł ze świątyni, wołając potężnym głosem do Zasiadającego na obłoku: 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„Zapuść swój sierp i zacznij żąć, bo nadeszła godzina zbiorów, bo ziemia dojrzała do żniwa”.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Wówczas Zasiadający na obłoku zapuścił swój sierp na ziemię i </a:t>
            </a:r>
            <a:r>
              <a:rPr lang="pl-PL" dirty="0">
                <a:solidFill>
                  <a:srgbClr val="00B0F0"/>
                </a:solidFill>
              </a:rPr>
              <a:t>ziemia została zżęta.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A ze świątyni znajdującej się w niebie wyszedł drugi anioł, który też miał ostry sierp.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Wówczas inny anioł, który miał władzę nad ogniem, odszedł od ołtarza i zawołał potężnym głosem do tego, który miał ostry sierp: 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„Zapuść swój ostry sierp i zbierz grona winorośli ziemi, gdyż jej winne grona dojrzały”.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Anioł ten zapuścił swój sierp na ziemię i </a:t>
            </a:r>
            <a:r>
              <a:rPr lang="pl-PL" dirty="0">
                <a:solidFill>
                  <a:srgbClr val="00B0F0"/>
                </a:solidFill>
              </a:rPr>
              <a:t>zebrał grona winorośli ziemi</a:t>
            </a:r>
            <a:r>
              <a:rPr lang="pl-PL" dirty="0">
                <a:solidFill>
                  <a:schemeClr val="tx1"/>
                </a:solidFill>
              </a:rPr>
              <a:t>, wrzucając je do wielkiej tłoczni Bożego gniewu. </a:t>
            </a:r>
          </a:p>
        </p:txBody>
      </p:sp>
    </p:spTree>
    <p:extLst>
      <p:ext uri="{BB962C8B-B14F-4D97-AF65-F5344CB8AC3E}">
        <p14:creationId xmlns:p14="http://schemas.microsoft.com/office/powerpoint/2010/main" val="58680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DD70AF-79FA-43DD-8DAA-165A40B4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58FE69-C8B3-4B35-A9D7-82FBFABB5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Znalezione obrazy dla zapytania nowe niebo">
            <a:extLst>
              <a:ext uri="{FF2B5EF4-FFF2-40B4-BE49-F238E27FC236}">
                <a16:creationId xmlns:a16="http://schemas.microsoft.com/office/drawing/2014/main" id="{D2ABC342-F67A-4106-8933-440CDF5D0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4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1225E7-FD6B-45F4-95E7-BECE58EE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3B9DDF-29CB-4056-AD48-C7468B2A2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Znalezione obrazy dla zapytania podzial ostateczny">
            <a:extLst>
              <a:ext uri="{FF2B5EF4-FFF2-40B4-BE49-F238E27FC236}">
                <a16:creationId xmlns:a16="http://schemas.microsoft.com/office/drawing/2014/main" id="{F754F2DC-57BF-4661-B6A6-129374A6A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162050"/>
            <a:ext cx="28575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8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1514CC-97BC-4AA8-8566-673F23B62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732408-9446-46BC-90A2-C3ECB2402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Znalezione obrazy dla zapytania trylogia kosmiczna">
            <a:extLst>
              <a:ext uri="{FF2B5EF4-FFF2-40B4-BE49-F238E27FC236}">
                <a16:creationId xmlns:a16="http://schemas.microsoft.com/office/drawing/2014/main" id="{805F5FFC-F32D-428B-B1B9-25EDE511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276350"/>
            <a:ext cx="28575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4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</a:rPr>
              <a:t>Zwycięskie 144 tys. (zob. </a:t>
            </a:r>
            <a:r>
              <a:rPr lang="pl-PL" sz="4400" b="1" dirty="0" err="1">
                <a:solidFill>
                  <a:srgbClr val="FAAF00"/>
                </a:solidFill>
              </a:rPr>
              <a:t>Ap</a:t>
            </a:r>
            <a:r>
              <a:rPr lang="pl-PL" sz="4400" b="1" dirty="0">
                <a:solidFill>
                  <a:srgbClr val="FAAF00"/>
                </a:solidFill>
              </a:rPr>
              <a:t> 14,1-5)</a:t>
            </a:r>
            <a:endParaRPr lang="pl-PL" sz="4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W wyniku intensywnych działań szatana pod koniec historii świata ludzkość zostanie zwiedziona, by podążyć za bestią i oddawać jej cześć</a:t>
            </a:r>
          </a:p>
          <a:p>
            <a:r>
              <a:rPr lang="pl-PL" dirty="0">
                <a:solidFill>
                  <a:schemeClr val="tx1"/>
                </a:solidFill>
              </a:rPr>
              <a:t>Jednak w tych niebezpiecznych czasach Bóg ma prawdziwą resztę tych, którzy pozostają Mu lojalni i posłuszni aż do końca. Są oni przedstawieni jako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zgromadzeni na górze Syjon</a:t>
            </a:r>
            <a:r>
              <a:rPr lang="pl-PL" dirty="0">
                <a:solidFill>
                  <a:schemeClr val="tx1"/>
                </a:solidFill>
              </a:rPr>
              <a:t>. W przeciwieństwie do tych, którzy mają 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znamię bestii na czole lub prawej ręce</a:t>
            </a:r>
            <a:r>
              <a:rPr lang="pl-PL" dirty="0">
                <a:solidFill>
                  <a:schemeClr val="tx1"/>
                </a:solidFill>
              </a:rPr>
              <a:t>, ci ludzie są przedstawieni jako zwycięskie 144 tys. stojące z Chrystusem Barankiem oraz mające imię Jego i imię Jego Ojca wypisane na czołach. </a:t>
            </a:r>
          </a:p>
          <a:p>
            <a:r>
              <a:rPr lang="pl-PL" dirty="0">
                <a:solidFill>
                  <a:schemeClr val="tx1"/>
                </a:solidFill>
              </a:rPr>
              <a:t>Ci należą do Chrystusa i są Mu wierni.</a:t>
            </a:r>
          </a:p>
        </p:txBody>
      </p:sp>
    </p:spTree>
    <p:extLst>
      <p:ext uri="{BB962C8B-B14F-4D97-AF65-F5344CB8AC3E}">
        <p14:creationId xmlns:p14="http://schemas.microsoft.com/office/powerpoint/2010/main" val="2090725026"/>
      </p:ext>
    </p:extLst>
  </p:cSld>
  <p:clrMapOvr>
    <a:masterClrMapping/>
  </p:clrMapOvr>
</p:sld>
</file>

<file path=ppt/theme/theme1.xml><?xml version="1.0" encoding="utf-8"?>
<a:theme xmlns:a="http://schemas.openxmlformats.org/drawingml/2006/main" name="Głębokość">
  <a:themeElements>
    <a:clrScheme name="Głębokość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łębokość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2039</TotalTime>
  <Words>1838</Words>
  <Application>Microsoft Office PowerPoint</Application>
  <PresentationFormat>Panoramiczny</PresentationFormat>
  <Paragraphs>81</Paragraphs>
  <Slides>37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2" baseType="lpstr">
      <vt:lpstr>Arial</vt:lpstr>
      <vt:lpstr>Bahnschrift SemiBold SemiConden</vt:lpstr>
      <vt:lpstr>Corbel</vt:lpstr>
      <vt:lpstr>Franklin Gothic Medium Cond</vt:lpstr>
      <vt:lpstr>Głębokość</vt:lpstr>
      <vt:lpstr>APOKALIPSA</vt:lpstr>
      <vt:lpstr>Ostatnie przesłanie do świata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Zwycięskie 144 tys. (zob. Ap 14,1-5)</vt:lpstr>
      <vt:lpstr>Zwycięskie 144 tys. (zob. Ap 14,1-5)</vt:lpstr>
      <vt:lpstr>Zwycięskie 144 tys. (zob. Ap 14,1-5)</vt:lpstr>
      <vt:lpstr>Prezentacja programu PowerPoint</vt:lpstr>
      <vt:lpstr>Zwycięskie 144 tys. (zob. Ap 14,1-5)</vt:lpstr>
      <vt:lpstr>Prezentacja programu PowerPoint</vt:lpstr>
      <vt:lpstr>Trójanielskie poselstwo (zob. Ap 14,6-13)</vt:lpstr>
      <vt:lpstr>Prezentacja programu PowerPoint</vt:lpstr>
      <vt:lpstr>Prezentacja programu PowerPoint</vt:lpstr>
      <vt:lpstr>Przesłanie Pierwszego Anioła</vt:lpstr>
      <vt:lpstr>Prezentacja programu PowerPoint</vt:lpstr>
      <vt:lpstr>Przesłanie Drugiego Anioła (zob. Ap 14,8)</vt:lpstr>
      <vt:lpstr>Babilonia</vt:lpstr>
      <vt:lpstr>Hammurabi - XVII wiek p.n.e.</vt:lpstr>
      <vt:lpstr>XIII wiek p.n.e.</vt:lpstr>
      <vt:lpstr>Prezentacja programu PowerPoint</vt:lpstr>
      <vt:lpstr>Prezentacja programu PowerPoint</vt:lpstr>
      <vt:lpstr>Przesłanie Trzeciego Anioła (zob. Ap 14,9-11)</vt:lpstr>
      <vt:lpstr>Prezentacja programu PowerPoint</vt:lpstr>
      <vt:lpstr>Prezentacja programu PowerPoint</vt:lpstr>
      <vt:lpstr>Przesłanie 3. anioła (zob. Ap 14,9-11)</vt:lpstr>
      <vt:lpstr>Dwa Żniwa (zob. Ap 14,14-20)</vt:lpstr>
      <vt:lpstr>Prezentacja programu PowerPoint</vt:lpstr>
      <vt:lpstr>Prezentacja programu PowerPoint</vt:lpstr>
      <vt:lpstr>Prezentacja programu PowerPoint</vt:lpstr>
      <vt:lpstr>Prezentacja programu PowerPoint</vt:lpstr>
      <vt:lpstr>Tłocznnia mistyczna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APOKALIPSA</dc:title>
  <dc:creator>Mateusz Szerszeń</dc:creator>
  <cp:lastModifiedBy>Mateusz Szerszeń</cp:lastModifiedBy>
  <cp:revision>243</cp:revision>
  <dcterms:created xsi:type="dcterms:W3CDTF">2018-09-06T17:04:25Z</dcterms:created>
  <dcterms:modified xsi:type="dcterms:W3CDTF">2019-05-06T07:37:38Z</dcterms:modified>
</cp:coreProperties>
</file>